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ggoW13dPJ7c1gr+ES6kjggkRRm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93d6598d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g93d6598d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6f4076e21_3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96f4076e21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6f4076e2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96f4076e2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67d344f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967d344f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6f4076e2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96f4076e2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5929610b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95929610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6f4076e2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96f4076e2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6f4076e2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96f4076e2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5929610b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95929610b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6f4076e2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96f4076e2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6f4076e2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96f4076e2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96f4076e2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g96f4076e2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6f4076e2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96f4076e2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6f4076e2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96f4076e2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6f4076e2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96f4076e2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337fba6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e337fba6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72ab86b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e72ab86b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969772c24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g969772c24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6f4076e2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96f4076e2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96f4076e2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96f4076e2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6f4076e21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96f4076e2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5929610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95929610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6f4076e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96f4076e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ción Disertación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ctrTitle"/>
          </p:nvPr>
        </p:nvSpPr>
        <p:spPr>
          <a:xfrm>
            <a:off x="584325" y="1639450"/>
            <a:ext cx="82221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" type="subTitle"/>
          </p:nvPr>
        </p:nvSpPr>
        <p:spPr>
          <a:xfrm>
            <a:off x="667063" y="27797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3" name="Google Shape;1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49388" y="4477662"/>
            <a:ext cx="2533447" cy="41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4338" y="4553849"/>
            <a:ext cx="1030267" cy="2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7038" y="4553850"/>
            <a:ext cx="1784401" cy="2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tilla general">
  <p:cSld name="CUSTOM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37125" y="4534800"/>
            <a:ext cx="2040825" cy="33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6941" y="4596176"/>
            <a:ext cx="829934" cy="17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3562" y="4596176"/>
            <a:ext cx="1437430" cy="18536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"/>
          <p:cNvSpPr txBox="1"/>
          <p:nvPr>
            <p:ph idx="1" type="body"/>
          </p:nvPr>
        </p:nvSpPr>
        <p:spPr>
          <a:xfrm>
            <a:off x="1213475" y="578425"/>
            <a:ext cx="6536100" cy="3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  <a:defRPr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Char char="■"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" type="secHead">
  <p:cSld name="SECTION_HEADER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/>
          <p:nvPr>
            <p:ph type="title"/>
          </p:nvPr>
        </p:nvSpPr>
        <p:spPr>
          <a:xfrm>
            <a:off x="598100" y="19964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4" name="Google Shape;2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37125" y="324750"/>
            <a:ext cx="2040825" cy="33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6941" y="386126"/>
            <a:ext cx="829934" cy="17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3562" y="386126"/>
            <a:ext cx="1437430" cy="185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ción 1">
  <p:cSld name="CUSTOM_1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9633b11ec6_0_0"/>
          <p:cNvSpPr/>
          <p:nvPr/>
        </p:nvSpPr>
        <p:spPr>
          <a:xfrm>
            <a:off x="1296150" y="2509900"/>
            <a:ext cx="6551700" cy="7725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9633b11ec6_0_0"/>
          <p:cNvSpPr txBox="1"/>
          <p:nvPr/>
        </p:nvSpPr>
        <p:spPr>
          <a:xfrm>
            <a:off x="1169100" y="2565250"/>
            <a:ext cx="6805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 CURSOS Y DIPLOMATURAS</a:t>
            </a:r>
            <a:endParaRPr b="1" i="0" sz="29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g9633b11ec6_0_0"/>
          <p:cNvSpPr txBox="1"/>
          <p:nvPr/>
        </p:nvSpPr>
        <p:spPr>
          <a:xfrm>
            <a:off x="1169100" y="1730800"/>
            <a:ext cx="6805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s" sz="3700" u="none" cap="none" strike="noStrik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1° MUESTRA ONLINE</a:t>
            </a:r>
            <a:endParaRPr b="1" i="0" sz="37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g9633b11ec6_0_0"/>
          <p:cNvSpPr txBox="1"/>
          <p:nvPr/>
        </p:nvSpPr>
        <p:spPr>
          <a:xfrm>
            <a:off x="1169100" y="3282400"/>
            <a:ext cx="6805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s" sz="3400" u="none" cap="none" strike="noStrike">
                <a:solidFill>
                  <a:srgbClr val="F6B26B"/>
                </a:solidFill>
                <a:latin typeface="Arial"/>
                <a:ea typeface="Arial"/>
                <a:cs typeface="Arial"/>
                <a:sym typeface="Arial"/>
              </a:rPr>
              <a:t>DE LA FCEFYN</a:t>
            </a:r>
            <a:endParaRPr b="1" i="0" sz="3400" u="none" cap="none" strike="noStrike">
              <a:solidFill>
                <a:srgbClr val="F6B2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g9633b11ec6_0_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7700" y="362862"/>
            <a:ext cx="2533447" cy="41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g9633b11ec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2650" y="439049"/>
            <a:ext cx="1030267" cy="2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g9633b11ec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5350" y="439050"/>
            <a:ext cx="1784401" cy="2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1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joaco18/TallerMLFCEFyN" TargetMode="External"/><Relationship Id="rId4" Type="http://schemas.openxmlformats.org/officeDocument/2006/relationships/image" Target="../media/image52.gif"/><Relationship Id="rId5" Type="http://schemas.openxmlformats.org/officeDocument/2006/relationships/image" Target="../media/image5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Relationship Id="rId4" Type="http://schemas.openxmlformats.org/officeDocument/2006/relationships/image" Target="../media/image28.jpg"/><Relationship Id="rId5" Type="http://schemas.openxmlformats.org/officeDocument/2006/relationships/image" Target="../media/image33.jpg"/><Relationship Id="rId6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6" Type="http://schemas.openxmlformats.org/officeDocument/2006/relationships/image" Target="../media/image4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49.png"/><Relationship Id="rId5" Type="http://schemas.openxmlformats.org/officeDocument/2006/relationships/image" Target="../media/image41.png"/><Relationship Id="rId6" Type="http://schemas.openxmlformats.org/officeDocument/2006/relationships/image" Target="../media/image48.png"/><Relationship Id="rId7" Type="http://schemas.openxmlformats.org/officeDocument/2006/relationships/image" Target="../media/image44.png"/><Relationship Id="rId8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Relationship Id="rId4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93d6598d8b_0_15"/>
          <p:cNvSpPr txBox="1"/>
          <p:nvPr>
            <p:ph type="ctrTitle"/>
          </p:nvPr>
        </p:nvSpPr>
        <p:spPr>
          <a:xfrm>
            <a:off x="584325" y="1639450"/>
            <a:ext cx="82221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"/>
              <a:t>Machine Learning e Imágenes en Python</a:t>
            </a:r>
            <a:endParaRPr/>
          </a:p>
        </p:txBody>
      </p:sp>
      <p:sp>
        <p:nvSpPr>
          <p:cNvPr id="44" name="Google Shape;44;g93d6598d8b_0_15"/>
          <p:cNvSpPr txBox="1"/>
          <p:nvPr>
            <p:ph idx="1" type="subTitle"/>
          </p:nvPr>
        </p:nvSpPr>
        <p:spPr>
          <a:xfrm>
            <a:off x="667075" y="2779750"/>
            <a:ext cx="79254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s"/>
              <a:t>Dras. Valeria S. Rulloni - Ana Carolina Maldonado,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s"/>
              <a:t>Ings. Juan Manuel López,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s"/>
              <a:t>Sebastián Palacio y  Axel Aguerreberry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96f4076e21_3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275" y="454900"/>
            <a:ext cx="3343275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96f4076e21_3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5000" y="459450"/>
            <a:ext cx="3343275" cy="22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96f4076e21_3_5"/>
          <p:cNvSpPr txBox="1"/>
          <p:nvPr/>
        </p:nvSpPr>
        <p:spPr>
          <a:xfrm>
            <a:off x="7563975" y="4311475"/>
            <a:ext cx="1270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MLIP</a:t>
            </a:r>
            <a:endParaRPr b="1" i="0" sz="20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96f4076e21_3_5"/>
          <p:cNvSpPr txBox="1"/>
          <p:nvPr/>
        </p:nvSpPr>
        <p:spPr>
          <a:xfrm>
            <a:off x="1381991" y="3231573"/>
            <a:ext cx="630728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Procesamiento de imágenes clásico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6f4076e21_0_116"/>
          <p:cNvSpPr txBox="1"/>
          <p:nvPr>
            <p:ph idx="1" type="body"/>
          </p:nvPr>
        </p:nvSpPr>
        <p:spPr>
          <a:xfrm>
            <a:off x="1213475" y="542625"/>
            <a:ext cx="6536100" cy="3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 sz="3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5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Estimación directa y automática del diámetro aórtico a partir de imágenes de resonancia magnética utilizando redes neuronales convolucionales</a:t>
            </a:r>
            <a:endParaRPr sz="15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700"/>
              <a:buNone/>
            </a:pPr>
            <a:r>
              <a:rPr lang="es" sz="15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Axel Aguerreberry</a:t>
            </a:r>
            <a:endParaRPr/>
          </a:p>
        </p:txBody>
      </p:sp>
      <p:sp>
        <p:nvSpPr>
          <p:cNvPr id="123" name="Google Shape;123;g96f4076e21_0_116"/>
          <p:cNvSpPr txBox="1"/>
          <p:nvPr/>
        </p:nvSpPr>
        <p:spPr>
          <a:xfrm>
            <a:off x="7563975" y="4311475"/>
            <a:ext cx="1270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MLIP</a:t>
            </a:r>
            <a:endParaRPr b="1" i="0" sz="20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g96f4076e21_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225" y="1671525"/>
            <a:ext cx="6593524" cy="25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96f4076e21_0_116"/>
          <p:cNvSpPr txBox="1"/>
          <p:nvPr/>
        </p:nvSpPr>
        <p:spPr>
          <a:xfrm>
            <a:off x="7749575" y="2482450"/>
            <a:ext cx="1270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rPr>
              <a:t>Diámetro Aórtico [mm]</a:t>
            </a:r>
            <a:endParaRPr b="0" i="0" sz="12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967d344fe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9126" y="456600"/>
            <a:ext cx="6325748" cy="447202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967d344fe3_0_0"/>
          <p:cNvSpPr txBox="1"/>
          <p:nvPr>
            <p:ph idx="1" type="body"/>
          </p:nvPr>
        </p:nvSpPr>
        <p:spPr>
          <a:xfrm>
            <a:off x="407700" y="376975"/>
            <a:ext cx="65361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 sz="2100"/>
              <a:t>ML aplicado a Señales: Nos vamos a 1D !!</a:t>
            </a:r>
            <a:endParaRPr sz="2100"/>
          </a:p>
        </p:txBody>
      </p:sp>
      <p:pic>
        <p:nvPicPr>
          <p:cNvPr id="132" name="Google Shape;132;g967d344fe3_0_0"/>
          <p:cNvPicPr preferRelativeResize="0"/>
          <p:nvPr/>
        </p:nvPicPr>
        <p:blipFill rotWithShape="1">
          <a:blip r:embed="rId4">
            <a:alphaModFix/>
          </a:blip>
          <a:srcRect b="0" l="0" r="61900" t="0"/>
          <a:stretch/>
        </p:blipFill>
        <p:spPr>
          <a:xfrm>
            <a:off x="7372775" y="1393425"/>
            <a:ext cx="1503326" cy="26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967d344fe3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470475"/>
            <a:ext cx="3531949" cy="24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967d344fe3_0_0"/>
          <p:cNvSpPr/>
          <p:nvPr/>
        </p:nvSpPr>
        <p:spPr>
          <a:xfrm>
            <a:off x="3854250" y="2026975"/>
            <a:ext cx="3196225" cy="136192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Transformación?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g967d344fe3_0_0"/>
          <p:cNvCxnSpPr>
            <a:stCxn id="133" idx="3"/>
            <a:endCxn id="134" idx="1"/>
          </p:cNvCxnSpPr>
          <p:nvPr/>
        </p:nvCxnSpPr>
        <p:spPr>
          <a:xfrm flipH="1" rot="10800000">
            <a:off x="3531949" y="2707925"/>
            <a:ext cx="322200" cy="6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6" name="Google Shape;136;g967d344fe3_0_0"/>
          <p:cNvCxnSpPr>
            <a:stCxn id="134" idx="3"/>
            <a:endCxn id="132" idx="1"/>
          </p:cNvCxnSpPr>
          <p:nvPr/>
        </p:nvCxnSpPr>
        <p:spPr>
          <a:xfrm>
            <a:off x="7050475" y="2707938"/>
            <a:ext cx="322200" cy="6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6f4076e21_0_100"/>
          <p:cNvSpPr txBox="1"/>
          <p:nvPr>
            <p:ph type="title"/>
          </p:nvPr>
        </p:nvSpPr>
        <p:spPr>
          <a:xfrm>
            <a:off x="598100" y="19964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/>
              <a:t>Algunas aplicaciones, seminarios vistas en MLIP 2019, por alumnos e invitados</a:t>
            </a:r>
            <a:endParaRPr/>
          </a:p>
        </p:txBody>
      </p:sp>
      <p:sp>
        <p:nvSpPr>
          <p:cNvPr id="142" name="Google Shape;142;g96f4076e21_0_100"/>
          <p:cNvSpPr txBox="1"/>
          <p:nvPr/>
        </p:nvSpPr>
        <p:spPr>
          <a:xfrm>
            <a:off x="7563975" y="4311475"/>
            <a:ext cx="1270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MLIP</a:t>
            </a:r>
            <a:endParaRPr b="1" i="0" sz="20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95929610b3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7975" y="1734138"/>
            <a:ext cx="1714600" cy="17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95929610b3_0_12"/>
          <p:cNvSpPr txBox="1"/>
          <p:nvPr>
            <p:ph idx="1" type="body"/>
          </p:nvPr>
        </p:nvSpPr>
        <p:spPr>
          <a:xfrm>
            <a:off x="172300" y="542625"/>
            <a:ext cx="43998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"Aplicación para Procesamiento de imágenes DICOM" 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 Ana Rusconi y Rafael Cabrera Penayo 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(Estudiantes Ing. Biomédica FCEFyN). 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200">
              <a:solidFill>
                <a:srgbClr val="0366D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pic>
        <p:nvPicPr>
          <p:cNvPr id="149" name="Google Shape;149;g95929610b3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9550" y="905750"/>
            <a:ext cx="5369824" cy="342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95929610b3_0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775" y="1734150"/>
            <a:ext cx="1443075" cy="7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6f4076e21_0_108"/>
          <p:cNvSpPr txBox="1"/>
          <p:nvPr>
            <p:ph idx="1" type="body"/>
          </p:nvPr>
        </p:nvSpPr>
        <p:spPr>
          <a:xfrm>
            <a:off x="172300" y="542625"/>
            <a:ext cx="43539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"U-Net: Red convolucional para segmentación de imágenes biomédicas" de Edgardo Garrigó (Físico Médico en Radioterapia). </a:t>
            </a:r>
            <a:endParaRPr sz="1200">
              <a:solidFill>
                <a:srgbClr val="0366D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pic>
        <p:nvPicPr>
          <p:cNvPr id="156" name="Google Shape;156;g96f4076e21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1075" y="247375"/>
            <a:ext cx="3878467" cy="25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96f4076e21_0_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00" y="1368300"/>
            <a:ext cx="4000700" cy="20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96f4076e21_0_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4175" y="2983425"/>
            <a:ext cx="5995376" cy="15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96f4076e21_0_108"/>
          <p:cNvSpPr txBox="1"/>
          <p:nvPr/>
        </p:nvSpPr>
        <p:spPr>
          <a:xfrm>
            <a:off x="7563975" y="4311475"/>
            <a:ext cx="1270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MLIP</a:t>
            </a:r>
            <a:endParaRPr b="1" i="0" sz="20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96f4076e21_0_96"/>
          <p:cNvPicPr preferRelativeResize="0"/>
          <p:nvPr/>
        </p:nvPicPr>
        <p:blipFill rotWithShape="1">
          <a:blip r:embed="rId3">
            <a:alphaModFix/>
          </a:blip>
          <a:srcRect b="5901" l="11948" r="30576" t="7817"/>
          <a:stretch/>
        </p:blipFill>
        <p:spPr>
          <a:xfrm>
            <a:off x="725175" y="125213"/>
            <a:ext cx="5255299" cy="44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96f4076e21_0_96"/>
          <p:cNvSpPr txBox="1"/>
          <p:nvPr>
            <p:ph idx="1" type="body"/>
          </p:nvPr>
        </p:nvSpPr>
        <p:spPr>
          <a:xfrm>
            <a:off x="3792050" y="218400"/>
            <a:ext cx="4955400" cy="2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Aplicación en segmentación usando grafos 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 Mario Alejandro García (UTN)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800"/>
          </a:p>
        </p:txBody>
      </p:sp>
      <p:pic>
        <p:nvPicPr>
          <p:cNvPr id="166" name="Google Shape;166;g96f4076e21_0_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2200" y="872544"/>
            <a:ext cx="1175250" cy="120173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96f4076e21_0_96"/>
          <p:cNvSpPr txBox="1"/>
          <p:nvPr/>
        </p:nvSpPr>
        <p:spPr>
          <a:xfrm>
            <a:off x="7563975" y="4311475"/>
            <a:ext cx="1270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MLIP</a:t>
            </a:r>
            <a:endParaRPr b="1" i="0" sz="20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5929610b3_0_25"/>
          <p:cNvSpPr txBox="1"/>
          <p:nvPr>
            <p:ph idx="1" type="body"/>
          </p:nvPr>
        </p:nvSpPr>
        <p:spPr>
          <a:xfrm>
            <a:off x="152400" y="633600"/>
            <a:ext cx="5519700" cy="1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</a:pPr>
            <a:r>
              <a:rPr lang="es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Geomorfometría aplicada al análisis del paisaje de Eduardo García Aráoz (Geólogo FCEFyN, UNC). </a:t>
            </a:r>
            <a:endParaRPr sz="16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600"/>
          </a:p>
        </p:txBody>
      </p:sp>
      <p:pic>
        <p:nvPicPr>
          <p:cNvPr id="173" name="Google Shape;173;g95929610b3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0750" y="489400"/>
            <a:ext cx="4113700" cy="37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95929610b3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0325" y="2343144"/>
            <a:ext cx="1667775" cy="12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95929610b3_0_25"/>
          <p:cNvSpPr txBox="1"/>
          <p:nvPr/>
        </p:nvSpPr>
        <p:spPr>
          <a:xfrm>
            <a:off x="7563975" y="4311475"/>
            <a:ext cx="1270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MLIP</a:t>
            </a:r>
            <a:endParaRPr b="1" i="0" sz="20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6f4076e21_0_92"/>
          <p:cNvSpPr txBox="1"/>
          <p:nvPr>
            <p:ph idx="1" type="body"/>
          </p:nvPr>
        </p:nvSpPr>
        <p:spPr>
          <a:xfrm>
            <a:off x="677325" y="542625"/>
            <a:ext cx="82548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Herramientas de Clustering para Dosimetría en Medicina Nuclear De A. Carolina Maldonado, Joaquin Seia y Florencia Alonso (FCEFyN y estudiantes de la Diplomatura en Ciencia de Datos y Aprendizaje Automático, FaMAF). Info en: </a:t>
            </a:r>
            <a:r>
              <a:rPr lang="es" sz="120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https://github.com/joaco18/TallerMLFCEFyN</a:t>
            </a:r>
            <a:endParaRPr sz="1200">
              <a:solidFill>
                <a:srgbClr val="0366D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sp>
        <p:nvSpPr>
          <p:cNvPr id="181" name="Google Shape;181;g96f4076e21_0_92"/>
          <p:cNvSpPr txBox="1"/>
          <p:nvPr/>
        </p:nvSpPr>
        <p:spPr>
          <a:xfrm>
            <a:off x="7563975" y="4311475"/>
            <a:ext cx="1270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MLIP</a:t>
            </a:r>
            <a:endParaRPr b="1" i="0" sz="20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g96f4076e21_0_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2350" y="1502863"/>
            <a:ext cx="3389152" cy="26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96f4076e21_0_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1225" y="1566075"/>
            <a:ext cx="3389150" cy="245147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96f4076e21_0_92"/>
          <p:cNvSpPr txBox="1"/>
          <p:nvPr/>
        </p:nvSpPr>
        <p:spPr>
          <a:xfrm>
            <a:off x="1502825" y="3704175"/>
            <a:ext cx="12708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</a:t>
            </a:r>
            <a:r>
              <a:rPr b="0" i="0" lang="e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" sz="1400" u="none" cap="none" strike="noStrike">
                <a:solidFill>
                  <a:srgbClr val="FFFF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CT</a:t>
            </a:r>
            <a:endParaRPr b="0" i="0" sz="1400" u="none" cap="none" strike="noStrike">
              <a:solidFill>
                <a:srgbClr val="FFFF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96f4076e21_0_92"/>
          <p:cNvSpPr txBox="1"/>
          <p:nvPr/>
        </p:nvSpPr>
        <p:spPr>
          <a:xfrm>
            <a:off x="5122350" y="3704175"/>
            <a:ext cx="12708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</a:t>
            </a:r>
            <a:r>
              <a:rPr b="0" i="0" lang="e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6f4076e21_0_38"/>
          <p:cNvSpPr txBox="1"/>
          <p:nvPr>
            <p:ph idx="1" type="body"/>
          </p:nvPr>
        </p:nvSpPr>
        <p:spPr>
          <a:xfrm>
            <a:off x="391350" y="542625"/>
            <a:ext cx="5575500" cy="25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700"/>
              <a:buNone/>
            </a:pP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"CLASIFICACIÓN DE IMÁGENES SATELITALES SAOCOM PARA SU CATALOGADO WEB" de Yanina Iberra (CONAE) </a:t>
            </a:r>
            <a:endParaRPr sz="1900"/>
          </a:p>
        </p:txBody>
      </p:sp>
      <p:pic>
        <p:nvPicPr>
          <p:cNvPr id="191" name="Google Shape;191;g96f4076e21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09356"/>
            <a:ext cx="5814451" cy="294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96f4076e21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4025" y="2624350"/>
            <a:ext cx="1910975" cy="17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96f4076e21_0_38"/>
          <p:cNvSpPr/>
          <p:nvPr/>
        </p:nvSpPr>
        <p:spPr>
          <a:xfrm>
            <a:off x="8463590" y="4082377"/>
            <a:ext cx="581400" cy="3339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g96f4076e21_0_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8002" y="2217650"/>
            <a:ext cx="2136350" cy="225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96f4076e21_0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41200" y="251900"/>
            <a:ext cx="2264375" cy="24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96f4076e21_0_38"/>
          <p:cNvSpPr txBox="1"/>
          <p:nvPr/>
        </p:nvSpPr>
        <p:spPr>
          <a:xfrm>
            <a:off x="6487313" y="2137725"/>
            <a:ext cx="2482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Riachuelo, La Plata - Argentina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96f4076e21_0_38"/>
          <p:cNvSpPr txBox="1"/>
          <p:nvPr/>
        </p:nvSpPr>
        <p:spPr>
          <a:xfrm>
            <a:off x="5202800" y="3977975"/>
            <a:ext cx="2482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Cataratas del Iguazú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96f4076e21_0_38"/>
          <p:cNvSpPr txBox="1"/>
          <p:nvPr/>
        </p:nvSpPr>
        <p:spPr>
          <a:xfrm>
            <a:off x="7563975" y="4311475"/>
            <a:ext cx="1270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MLIP</a:t>
            </a:r>
            <a:endParaRPr b="1" i="0" sz="20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96f4076e21_0_9"/>
          <p:cNvSpPr txBox="1"/>
          <p:nvPr>
            <p:ph type="title"/>
          </p:nvPr>
        </p:nvSpPr>
        <p:spPr>
          <a:xfrm>
            <a:off x="598100" y="10058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/>
              <a:t>Objetivos y características del curso</a:t>
            </a:r>
            <a:endParaRPr/>
          </a:p>
        </p:txBody>
      </p:sp>
      <p:sp>
        <p:nvSpPr>
          <p:cNvPr id="50" name="Google Shape;50;g96f4076e21_0_9"/>
          <p:cNvSpPr txBox="1"/>
          <p:nvPr/>
        </p:nvSpPr>
        <p:spPr>
          <a:xfrm>
            <a:off x="194850" y="2022250"/>
            <a:ext cx="87543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Participación activa de todos los asistentes en la resolución de ejercicios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Debate constructivo, aprendizaje y enriquecimiento grupal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Diversidad de formación en los asistentes, diversidad de ideas y experiencia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g96f4076e21_0_9"/>
          <p:cNvSpPr txBox="1"/>
          <p:nvPr/>
        </p:nvSpPr>
        <p:spPr>
          <a:xfrm>
            <a:off x="7563975" y="4311475"/>
            <a:ext cx="1270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MLIP</a:t>
            </a:r>
            <a:endParaRPr b="1" i="0" sz="20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g96f4076e21_0_9"/>
          <p:cNvPicPr preferRelativeResize="0"/>
          <p:nvPr/>
        </p:nvPicPr>
        <p:blipFill rotWithShape="1">
          <a:blip r:embed="rId3">
            <a:alphaModFix/>
          </a:blip>
          <a:srcRect b="14463" l="1950" r="1950" t="0"/>
          <a:stretch/>
        </p:blipFill>
        <p:spPr>
          <a:xfrm>
            <a:off x="5705025" y="3317850"/>
            <a:ext cx="2084300" cy="18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g96f4076e21_0_9"/>
          <p:cNvSpPr txBox="1"/>
          <p:nvPr/>
        </p:nvSpPr>
        <p:spPr>
          <a:xfrm>
            <a:off x="211200" y="3328400"/>
            <a:ext cx="4948500" cy="15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Identificación del conocimiento transversal a diversas áreas a partir del propio.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Aprendizaje integral: Python, imágenes, análisis  y manipulación de datos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6f4076e21_0_34"/>
          <p:cNvSpPr txBox="1"/>
          <p:nvPr>
            <p:ph idx="1" type="body"/>
          </p:nvPr>
        </p:nvSpPr>
        <p:spPr>
          <a:xfrm>
            <a:off x="391350" y="542625"/>
            <a:ext cx="5575500" cy="25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700"/>
              <a:buNone/>
            </a:pP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"CLASIFICACIÓN DE IMÁGENES SATELITALES SAOCOM PARA SU CATALOGADO WEB" de Yanina Iberra (CONAE) </a:t>
            </a:r>
            <a:endParaRPr sz="1900"/>
          </a:p>
        </p:txBody>
      </p:sp>
      <p:pic>
        <p:nvPicPr>
          <p:cNvPr id="204" name="Google Shape;204;g96f4076e21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5225" y="1551400"/>
            <a:ext cx="3496950" cy="27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96f4076e21_0_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450" y="1318511"/>
            <a:ext cx="2774775" cy="31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96f4076e21_0_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7450" y="1330875"/>
            <a:ext cx="2112300" cy="304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96f4076e21_0_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1116" y="43829"/>
            <a:ext cx="1975109" cy="177006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96f4076e21_0_34"/>
          <p:cNvSpPr txBox="1"/>
          <p:nvPr/>
        </p:nvSpPr>
        <p:spPr>
          <a:xfrm>
            <a:off x="6881250" y="3830475"/>
            <a:ext cx="2482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Volcán Popocatépetl México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96f4076e21_0_34"/>
          <p:cNvSpPr txBox="1"/>
          <p:nvPr/>
        </p:nvSpPr>
        <p:spPr>
          <a:xfrm>
            <a:off x="480450" y="3906675"/>
            <a:ext cx="2482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Cataratas del Iguazú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96f4076e21_0_34"/>
          <p:cNvSpPr txBox="1"/>
          <p:nvPr/>
        </p:nvSpPr>
        <p:spPr>
          <a:xfrm>
            <a:off x="6325300" y="1194950"/>
            <a:ext cx="2482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Ecualización color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96f4076e21_0_34"/>
          <p:cNvSpPr txBox="1"/>
          <p:nvPr/>
        </p:nvSpPr>
        <p:spPr>
          <a:xfrm>
            <a:off x="3680850" y="3608775"/>
            <a:ext cx="2482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Información faltante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96f4076e21_0_34"/>
          <p:cNvSpPr/>
          <p:nvPr/>
        </p:nvSpPr>
        <p:spPr>
          <a:xfrm>
            <a:off x="5438475" y="3834575"/>
            <a:ext cx="626400" cy="3930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96f4076e21_0_34"/>
          <p:cNvSpPr/>
          <p:nvPr/>
        </p:nvSpPr>
        <p:spPr>
          <a:xfrm>
            <a:off x="7630025" y="1024850"/>
            <a:ext cx="626400" cy="3930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96f4076e21_0_34"/>
          <p:cNvSpPr txBox="1"/>
          <p:nvPr/>
        </p:nvSpPr>
        <p:spPr>
          <a:xfrm>
            <a:off x="7563975" y="4311475"/>
            <a:ext cx="1270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MLIP</a:t>
            </a:r>
            <a:endParaRPr b="1" i="0" sz="20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96f4076e21_0_28"/>
          <p:cNvPicPr preferRelativeResize="0"/>
          <p:nvPr/>
        </p:nvPicPr>
        <p:blipFill rotWithShape="1">
          <a:blip r:embed="rId3">
            <a:alphaModFix/>
          </a:blip>
          <a:srcRect b="5659" l="2819" r="31147" t="7131"/>
          <a:stretch/>
        </p:blipFill>
        <p:spPr>
          <a:xfrm>
            <a:off x="549550" y="1273150"/>
            <a:ext cx="4158299" cy="30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96f4076e21_0_28"/>
          <p:cNvPicPr preferRelativeResize="0"/>
          <p:nvPr/>
        </p:nvPicPr>
        <p:blipFill rotWithShape="1">
          <a:blip r:embed="rId4">
            <a:alphaModFix/>
          </a:blip>
          <a:srcRect b="9318" l="9401" r="34757" t="8266"/>
          <a:stretch/>
        </p:blipFill>
        <p:spPr>
          <a:xfrm>
            <a:off x="5074400" y="971883"/>
            <a:ext cx="4069601" cy="337689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96f4076e21_0_28"/>
          <p:cNvSpPr txBox="1"/>
          <p:nvPr>
            <p:ph idx="1" type="body"/>
          </p:nvPr>
        </p:nvSpPr>
        <p:spPr>
          <a:xfrm>
            <a:off x="391350" y="542625"/>
            <a:ext cx="5575500" cy="25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700"/>
              <a:buNone/>
            </a:pP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"CLASIFICACIÓN DE IMÁGENES SATELITALES SAOCOM PARA SU CATALOGADO WEB" de Yanina Iberra (CONAE) </a:t>
            </a:r>
            <a:endParaRPr sz="1900"/>
          </a:p>
        </p:txBody>
      </p:sp>
      <p:sp>
        <p:nvSpPr>
          <p:cNvPr id="222" name="Google Shape;222;g96f4076e21_0_28"/>
          <p:cNvSpPr txBox="1"/>
          <p:nvPr/>
        </p:nvSpPr>
        <p:spPr>
          <a:xfrm>
            <a:off x="7563975" y="4311475"/>
            <a:ext cx="1270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MLIP</a:t>
            </a:r>
            <a:endParaRPr b="1" i="0" sz="20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6f4076e21_0_18"/>
          <p:cNvSpPr txBox="1"/>
          <p:nvPr>
            <p:ph idx="1" type="body"/>
          </p:nvPr>
        </p:nvSpPr>
        <p:spPr>
          <a:xfrm>
            <a:off x="242275" y="524400"/>
            <a:ext cx="4416600" cy="23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b="1" lang="es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"iAG pMotile: Determinación del porcentaje de espermatozoides (móviles)" </a:t>
            </a:r>
            <a:endParaRPr b="1" sz="16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700"/>
              <a:buNone/>
            </a:pPr>
            <a:r>
              <a:rPr b="1" lang="es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 Dr. Hector A. Guidobaldi de IIBYT (CONICET-UNC) y CEBICEM (UNC).</a:t>
            </a:r>
            <a:r>
              <a:rPr lang="es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600"/>
          </a:p>
        </p:txBody>
      </p:sp>
      <p:pic>
        <p:nvPicPr>
          <p:cNvPr id="228" name="Google Shape;228;g96f4076e21_0_18"/>
          <p:cNvPicPr preferRelativeResize="0"/>
          <p:nvPr/>
        </p:nvPicPr>
        <p:blipFill rotWithShape="1">
          <a:blip r:embed="rId3">
            <a:alphaModFix/>
          </a:blip>
          <a:srcRect b="8304" l="0" r="54142" t="9456"/>
          <a:stretch/>
        </p:blipFill>
        <p:spPr>
          <a:xfrm>
            <a:off x="4738375" y="344475"/>
            <a:ext cx="4001851" cy="403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96f4076e21_0_18"/>
          <p:cNvPicPr preferRelativeResize="0"/>
          <p:nvPr/>
        </p:nvPicPr>
        <p:blipFill rotWithShape="1">
          <a:blip r:embed="rId4">
            <a:alphaModFix/>
          </a:blip>
          <a:srcRect b="28659" l="33851" r="33585" t="13405"/>
          <a:stretch/>
        </p:blipFill>
        <p:spPr>
          <a:xfrm>
            <a:off x="1621325" y="2571750"/>
            <a:ext cx="1106149" cy="11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96f4076e21_0_18"/>
          <p:cNvSpPr txBox="1"/>
          <p:nvPr/>
        </p:nvSpPr>
        <p:spPr>
          <a:xfrm>
            <a:off x="7563975" y="4311475"/>
            <a:ext cx="1270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MLIP</a:t>
            </a:r>
            <a:endParaRPr b="1" i="0" sz="20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337fba666_0_0"/>
          <p:cNvSpPr txBox="1"/>
          <p:nvPr>
            <p:ph idx="1" type="body"/>
          </p:nvPr>
        </p:nvSpPr>
        <p:spPr>
          <a:xfrm>
            <a:off x="299075" y="197425"/>
            <a:ext cx="4366200" cy="4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/>
              <a:t>En 2020: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Buteler, Candela - Fotos de tortugas marinas: perfiles de la cabeza, parte dorsal y ventral. </a:t>
            </a:r>
            <a:endParaRPr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Salse, Lucas y Gonzalez, Mauricio- Detección de COVID-19 mediante imágenes RX de tórax.</a:t>
            </a:r>
            <a:endParaRPr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Bonfis, Matías- Clasificación de imágenes de retina.</a:t>
            </a:r>
            <a:endParaRPr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>
                <a:highlight>
                  <a:schemeClr val="lt2"/>
                </a:highlight>
              </a:rPr>
              <a:t>Luciano Abatidiaga- Detección de presencia de glaucoma en imágenes de fondo de ojo.</a:t>
            </a:r>
            <a:endParaRPr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Sommese, Leandro- Estudio de imágenes de cardiomiocitos por microscopía digital. Detección de sparks de calcio.</a:t>
            </a:r>
            <a:endParaRPr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Ma. Laura Zullato y Micaela Flores- Clasificación de imágenes de retina con redes convolucionales.</a:t>
            </a:r>
            <a:endParaRPr sz="1800"/>
          </a:p>
        </p:txBody>
      </p:sp>
      <p:pic>
        <p:nvPicPr>
          <p:cNvPr id="236" name="Google Shape;236;ge337fba666_0_0"/>
          <p:cNvPicPr preferRelativeResize="0"/>
          <p:nvPr/>
        </p:nvPicPr>
        <p:blipFill rotWithShape="1">
          <a:blip r:embed="rId3">
            <a:alphaModFix/>
          </a:blip>
          <a:srcRect b="10933" l="9835" r="28886" t="30627"/>
          <a:stretch/>
        </p:blipFill>
        <p:spPr>
          <a:xfrm>
            <a:off x="5105400" y="0"/>
            <a:ext cx="3502875" cy="17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e337fba66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275" y="1714800"/>
            <a:ext cx="3996725" cy="21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e337fba666_0_0"/>
          <p:cNvPicPr preferRelativeResize="0"/>
          <p:nvPr/>
        </p:nvPicPr>
        <p:blipFill rotWithShape="1">
          <a:blip r:embed="rId5">
            <a:alphaModFix/>
          </a:blip>
          <a:srcRect b="21725" l="32179" r="11621" t="19965"/>
          <a:stretch/>
        </p:blipFill>
        <p:spPr>
          <a:xfrm>
            <a:off x="6386975" y="2981000"/>
            <a:ext cx="2757025" cy="15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72ab86b6d_0_0"/>
          <p:cNvSpPr txBox="1"/>
          <p:nvPr>
            <p:ph idx="1" type="body"/>
          </p:nvPr>
        </p:nvSpPr>
        <p:spPr>
          <a:xfrm>
            <a:off x="299075" y="197425"/>
            <a:ext cx="43662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/>
              <a:t>En 2020:</a:t>
            </a:r>
            <a:endParaRPr sz="1800"/>
          </a:p>
        </p:txBody>
      </p:sp>
      <p:sp>
        <p:nvSpPr>
          <p:cNvPr id="244" name="Google Shape;244;ge72ab86b6d_0_0"/>
          <p:cNvSpPr txBox="1"/>
          <p:nvPr>
            <p:ph idx="1" type="body"/>
          </p:nvPr>
        </p:nvSpPr>
        <p:spPr>
          <a:xfrm>
            <a:off x="4665375" y="197425"/>
            <a:ext cx="4366200" cy="3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s" sz="1300">
                <a:highlight>
                  <a:schemeClr val="lt2"/>
                </a:highlight>
              </a:rPr>
              <a:t>García, Franco- Detección de daño en imágenes satelitales post-Huracán mediante Deep Learning.</a:t>
            </a:r>
            <a:endParaRPr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b="1"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Verónica Tessino- Inferencia de variable cuantitativa latente asociada a densidad radiológica en mamografías.</a:t>
            </a:r>
            <a:endParaRPr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b="1"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Alessio Bocco- Transfer learning en Clasificación de malezas utilizando ResNet.</a:t>
            </a:r>
            <a:endParaRPr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b="1"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Isabel Cousseau- Clasificación de materiales en imágenes de obras en construcción.</a:t>
            </a:r>
            <a:endParaRPr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Cristian Morilla y Luciano Sosa- </a:t>
            </a:r>
            <a:r>
              <a:rPr lang="es" sz="1300">
                <a:latin typeface="Arial"/>
                <a:ea typeface="Arial"/>
                <a:cs typeface="Arial"/>
                <a:sym typeface="Arial"/>
              </a:rPr>
              <a:t>Introducción a las Redes neuronales Recurrentes</a:t>
            </a:r>
            <a:endParaRPr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b="1" sz="13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s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Eric Sigwald D'Alesio- Clasificación de imágenes de regiones afectadas por Huracán.</a:t>
            </a:r>
            <a:endParaRPr sz="2000"/>
          </a:p>
        </p:txBody>
      </p:sp>
      <p:pic>
        <p:nvPicPr>
          <p:cNvPr id="245" name="Google Shape;245;ge72ab86b6d_0_0"/>
          <p:cNvPicPr preferRelativeResize="0"/>
          <p:nvPr/>
        </p:nvPicPr>
        <p:blipFill rotWithShape="1">
          <a:blip r:embed="rId3">
            <a:alphaModFix/>
          </a:blip>
          <a:srcRect b="0" l="3363" r="66553" t="29922"/>
          <a:stretch/>
        </p:blipFill>
        <p:spPr>
          <a:xfrm>
            <a:off x="83775" y="595050"/>
            <a:ext cx="1866226" cy="231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e72ab86b6d_0_0"/>
          <p:cNvPicPr preferRelativeResize="0"/>
          <p:nvPr/>
        </p:nvPicPr>
        <p:blipFill rotWithShape="1">
          <a:blip r:embed="rId4">
            <a:alphaModFix/>
          </a:blip>
          <a:srcRect b="18492" l="4059" r="26428" t="26501"/>
          <a:stretch/>
        </p:blipFill>
        <p:spPr>
          <a:xfrm>
            <a:off x="1469575" y="986100"/>
            <a:ext cx="3383025" cy="14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e72ab86b6d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1475" y="3148600"/>
            <a:ext cx="1374700" cy="18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e72ab86b6d_0_0"/>
          <p:cNvSpPr/>
          <p:nvPr/>
        </p:nvSpPr>
        <p:spPr>
          <a:xfrm>
            <a:off x="1902384" y="3434422"/>
            <a:ext cx="779100" cy="59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5959"/>
          </a:solidFill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9" name="Google Shape;249;ge72ab86b6d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78801" y="2489026"/>
            <a:ext cx="542642" cy="934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e72ab86b6d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82552" y="2489026"/>
            <a:ext cx="523399" cy="934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e72ab86b6d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06354" y="3488837"/>
            <a:ext cx="542641" cy="934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e72ab86b6d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76973" y="3488837"/>
            <a:ext cx="523399" cy="934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69772c24e_0_27"/>
          <p:cNvSpPr txBox="1"/>
          <p:nvPr>
            <p:ph type="title"/>
          </p:nvPr>
        </p:nvSpPr>
        <p:spPr>
          <a:xfrm>
            <a:off x="1283900" y="1463050"/>
            <a:ext cx="65850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s">
                <a:solidFill>
                  <a:srgbClr val="980000"/>
                </a:solidFill>
              </a:rPr>
              <a:t>ML</a:t>
            </a:r>
            <a:r>
              <a:rPr lang="es"/>
              <a:t> e </a:t>
            </a:r>
            <a:r>
              <a:rPr b="1" lang="es">
                <a:solidFill>
                  <a:srgbClr val="980000"/>
                </a:solidFill>
              </a:rPr>
              <a:t>I</a:t>
            </a:r>
            <a:r>
              <a:rPr b="1" lang="es"/>
              <a:t>mágenes</a:t>
            </a:r>
            <a:r>
              <a:rPr lang="es"/>
              <a:t> en </a:t>
            </a:r>
            <a:r>
              <a:rPr b="1" lang="es">
                <a:solidFill>
                  <a:srgbClr val="980000"/>
                </a:solidFill>
              </a:rPr>
              <a:t>P</a:t>
            </a:r>
            <a:r>
              <a:rPr lang="es"/>
              <a:t>ython</a:t>
            </a:r>
            <a:endParaRPr/>
          </a:p>
        </p:txBody>
      </p:sp>
      <p:sp>
        <p:nvSpPr>
          <p:cNvPr id="59" name="Google Shape;59;g969772c24e_0_27"/>
          <p:cNvSpPr txBox="1"/>
          <p:nvPr/>
        </p:nvSpPr>
        <p:spPr>
          <a:xfrm>
            <a:off x="7563975" y="4311475"/>
            <a:ext cx="1270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MLIP</a:t>
            </a:r>
            <a:endParaRPr b="1" i="0" sz="20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g969772c24e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0497" y="2835250"/>
            <a:ext cx="2198282" cy="169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g969772c24e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7925" y="3256900"/>
            <a:ext cx="2515957" cy="16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969772c24e_0_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300" y="3074900"/>
            <a:ext cx="2629026" cy="175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6f4076e21_0_13"/>
          <p:cNvSpPr txBox="1"/>
          <p:nvPr>
            <p:ph idx="1" type="body"/>
          </p:nvPr>
        </p:nvSpPr>
        <p:spPr>
          <a:xfrm>
            <a:off x="544600" y="542625"/>
            <a:ext cx="8199300" cy="3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2400">
                <a:latin typeface="Arial"/>
                <a:ea typeface="Arial"/>
                <a:cs typeface="Arial"/>
                <a:sym typeface="Arial"/>
              </a:rPr>
              <a:t>Curso de 60 hs. u Optativa en agosto, sept, oct y nov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es" sz="2400">
                <a:latin typeface="Arial"/>
                <a:ea typeface="Arial"/>
                <a:cs typeface="Arial"/>
                <a:sym typeface="Arial"/>
              </a:rPr>
              <a:t>12 Clases,  Martes de 19 a 22 hs. Consulta a confirmar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es" sz="1600">
                <a:latin typeface="Arial"/>
                <a:ea typeface="Arial"/>
                <a:cs typeface="Arial"/>
                <a:sym typeface="Arial"/>
              </a:rPr>
              <a:t>• Herramientas básicas en Python:  tipo de datos, funciones, uso de librerías.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es" sz="1600">
                <a:latin typeface="Arial"/>
                <a:ea typeface="Arial"/>
                <a:cs typeface="Arial"/>
                <a:sym typeface="Arial"/>
              </a:rPr>
              <a:t>• Imágenes digitales: tipos (binarias, monocromáticas, a color, videos).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es" sz="1600">
                <a:latin typeface="Arial"/>
                <a:ea typeface="Arial"/>
                <a:cs typeface="Arial"/>
                <a:sym typeface="Arial"/>
              </a:rPr>
              <a:t>• Histograma. Mejora de la imagen. Filtros, detección de bordes. Vecindario, convolución, máscaras.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es" sz="1600">
                <a:latin typeface="Arial"/>
                <a:ea typeface="Arial"/>
                <a:cs typeface="Arial"/>
                <a:sym typeface="Arial"/>
              </a:rPr>
              <a:t>• Umbralado y Binarización. Operaciones Morfológicas. Fusión de imágenes.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es" sz="1600">
                <a:latin typeface="Arial"/>
                <a:ea typeface="Arial"/>
                <a:cs typeface="Arial"/>
                <a:sym typeface="Arial"/>
              </a:rPr>
              <a:t>• Clasificación y segmentación de Imágenes.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SzPts val="1700"/>
              <a:buNone/>
            </a:pPr>
            <a:r>
              <a:rPr lang="es" sz="1600">
                <a:latin typeface="Arial"/>
                <a:ea typeface="Arial"/>
                <a:cs typeface="Arial"/>
                <a:sym typeface="Arial"/>
              </a:rPr>
              <a:t>• Aprendizaje automático.  Aprendizaje profundo: Redes neuronales</a:t>
            </a:r>
            <a:endParaRPr sz="1600"/>
          </a:p>
        </p:txBody>
      </p:sp>
      <p:sp>
        <p:nvSpPr>
          <p:cNvPr id="68" name="Google Shape;68;g96f4076e21_0_13"/>
          <p:cNvSpPr txBox="1"/>
          <p:nvPr/>
        </p:nvSpPr>
        <p:spPr>
          <a:xfrm>
            <a:off x="7563975" y="4311475"/>
            <a:ext cx="1270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MLIP</a:t>
            </a:r>
            <a:endParaRPr b="1" i="0" sz="20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6f4076e21_0_22"/>
          <p:cNvSpPr txBox="1"/>
          <p:nvPr>
            <p:ph idx="1" type="body"/>
          </p:nvPr>
        </p:nvSpPr>
        <p:spPr>
          <a:xfrm>
            <a:off x="4871500" y="3886750"/>
            <a:ext cx="39279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700"/>
              <a:buNone/>
            </a:pPr>
            <a:r>
              <a:rPr lang="es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SAOCOM gentileza de Yanina Iberra (CONAE) </a:t>
            </a:r>
            <a:endParaRPr sz="1900"/>
          </a:p>
        </p:txBody>
      </p:sp>
      <p:pic>
        <p:nvPicPr>
          <p:cNvPr id="74" name="Google Shape;74;g96f4076e21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8725" y="428750"/>
            <a:ext cx="2827775" cy="327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96f4076e21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5675" y="1669575"/>
            <a:ext cx="2514150" cy="232056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96f4076e21_0_22"/>
          <p:cNvSpPr txBox="1"/>
          <p:nvPr>
            <p:ph idx="4294967295" type="title"/>
          </p:nvPr>
        </p:nvSpPr>
        <p:spPr>
          <a:xfrm>
            <a:off x="504400" y="675375"/>
            <a:ext cx="46056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rgbClr val="434343"/>
                </a:solidFill>
              </a:rPr>
              <a:t>Imágenes satelitales,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rgbClr val="434343"/>
                </a:solidFill>
              </a:rPr>
              <a:t> astronómicas...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77" name="Google Shape;77;g96f4076e21_0_22"/>
          <p:cNvSpPr txBox="1"/>
          <p:nvPr/>
        </p:nvSpPr>
        <p:spPr>
          <a:xfrm>
            <a:off x="7563975" y="4311475"/>
            <a:ext cx="1270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MLIP</a:t>
            </a:r>
            <a:endParaRPr b="1" i="0" sz="20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6f4076e21_0_88"/>
          <p:cNvSpPr txBox="1"/>
          <p:nvPr>
            <p:ph type="title"/>
          </p:nvPr>
        </p:nvSpPr>
        <p:spPr>
          <a:xfrm>
            <a:off x="257274" y="1314400"/>
            <a:ext cx="4636843" cy="3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/>
              <a:t>Imágenes térmicas,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/>
              <a:t>ópticas, ….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sp>
        <p:nvSpPr>
          <p:cNvPr id="83" name="Google Shape;83;g96f4076e21_0_88"/>
          <p:cNvSpPr txBox="1"/>
          <p:nvPr/>
        </p:nvSpPr>
        <p:spPr>
          <a:xfrm>
            <a:off x="7563975" y="4311475"/>
            <a:ext cx="1270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MLIP</a:t>
            </a:r>
            <a:endParaRPr b="1" i="0" sz="20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g96f4076e21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575" y="1128975"/>
            <a:ext cx="2031525" cy="2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96f4076e21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600" y="2647950"/>
            <a:ext cx="2031525" cy="24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3274" y="805275"/>
            <a:ext cx="4087475" cy="41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>
            <p:ph type="title"/>
          </p:nvPr>
        </p:nvSpPr>
        <p:spPr>
          <a:xfrm>
            <a:off x="257275" y="1314400"/>
            <a:ext cx="4618200" cy="3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/>
              <a:t>Imágenes microscópicas,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/>
              <a:t>médicas, etc….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rgbClr val="980000"/>
                </a:solidFill>
              </a:rPr>
              <a:t>Imágenes digitales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7563975" y="4311475"/>
            <a:ext cx="1270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MLIP</a:t>
            </a:r>
            <a:endParaRPr b="1" i="0" sz="20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5929610b3_0_0"/>
          <p:cNvSpPr txBox="1"/>
          <p:nvPr>
            <p:ph type="title"/>
          </p:nvPr>
        </p:nvSpPr>
        <p:spPr>
          <a:xfrm>
            <a:off x="598100" y="19964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/>
              <a:t>Algunas aplicaciones </a:t>
            </a:r>
            <a:endParaRPr/>
          </a:p>
        </p:txBody>
      </p:sp>
      <p:sp>
        <p:nvSpPr>
          <p:cNvPr id="98" name="Google Shape;98;g95929610b3_0_0"/>
          <p:cNvSpPr txBox="1"/>
          <p:nvPr/>
        </p:nvSpPr>
        <p:spPr>
          <a:xfrm>
            <a:off x="7563975" y="4311475"/>
            <a:ext cx="1270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MLIP</a:t>
            </a:r>
            <a:endParaRPr b="1" i="0" sz="20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6f4076e21_0_0"/>
          <p:cNvSpPr txBox="1"/>
          <p:nvPr>
            <p:ph idx="1" type="body"/>
          </p:nvPr>
        </p:nvSpPr>
        <p:spPr>
          <a:xfrm>
            <a:off x="2452050" y="362475"/>
            <a:ext cx="45522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700"/>
              <a:buNone/>
            </a:pPr>
            <a:r>
              <a:rPr lang="es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6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Software para Cariograma.  Sebastián Palacio</a:t>
            </a:r>
            <a:endParaRPr sz="1600"/>
          </a:p>
        </p:txBody>
      </p:sp>
      <p:pic>
        <p:nvPicPr>
          <p:cNvPr id="104" name="Google Shape;104;g96f4076e2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925" y="1048650"/>
            <a:ext cx="2996300" cy="32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96f4076e2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9569" y="1048650"/>
            <a:ext cx="4321981" cy="326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g96f4076e21_0_0"/>
          <p:cNvCxnSpPr/>
          <p:nvPr/>
        </p:nvCxnSpPr>
        <p:spPr>
          <a:xfrm flipH="1" rot="10800000">
            <a:off x="3437144" y="2678650"/>
            <a:ext cx="1003500" cy="8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" name="Google Shape;107;g96f4076e21_0_0"/>
          <p:cNvCxnSpPr/>
          <p:nvPr/>
        </p:nvCxnSpPr>
        <p:spPr>
          <a:xfrm flipH="1" rot="10800000">
            <a:off x="3437144" y="1570100"/>
            <a:ext cx="1003500" cy="8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" name="Google Shape;108;g96f4076e21_0_0"/>
          <p:cNvCxnSpPr/>
          <p:nvPr/>
        </p:nvCxnSpPr>
        <p:spPr>
          <a:xfrm flipH="1" rot="10800000">
            <a:off x="3437144" y="3987050"/>
            <a:ext cx="1003500" cy="8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9" name="Google Shape;109;g96f4076e21_0_0"/>
          <p:cNvSpPr txBox="1"/>
          <p:nvPr/>
        </p:nvSpPr>
        <p:spPr>
          <a:xfrm>
            <a:off x="7563975" y="4311475"/>
            <a:ext cx="1270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MLIP</a:t>
            </a:r>
            <a:endParaRPr b="1" i="0" sz="20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F3F3F3"/>
      </a:dk1>
      <a:lt1>
        <a:srgbClr val="414247"/>
      </a:lt1>
      <a:dk2>
        <a:srgbClr val="AFAFAF"/>
      </a:dk2>
      <a:lt2>
        <a:srgbClr val="FFFFFF"/>
      </a:lt2>
      <a:accent1>
        <a:srgbClr val="212D74"/>
      </a:accent1>
      <a:accent2>
        <a:srgbClr val="3949AB"/>
      </a:accent2>
      <a:accent3>
        <a:srgbClr val="8C259C"/>
      </a:accent3>
      <a:accent4>
        <a:srgbClr val="4EA0F0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